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466" r:id="rId2"/>
    <p:sldId id="486" r:id="rId3"/>
    <p:sldId id="442" r:id="rId4"/>
    <p:sldId id="544" r:id="rId5"/>
    <p:sldId id="545" r:id="rId6"/>
    <p:sldId id="547" r:id="rId7"/>
    <p:sldId id="550" r:id="rId8"/>
    <p:sldId id="549" r:id="rId9"/>
    <p:sldId id="548" r:id="rId10"/>
    <p:sldId id="546" r:id="rId11"/>
    <p:sldId id="551" r:id="rId12"/>
  </p:sldIdLst>
  <p:sldSz cx="9906000" cy="6858000" type="A4"/>
  <p:notesSz cx="6808788" cy="99409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B884AAA-BD4C-4DEF-B25E-98DD86697913}">
          <p14:sldIdLst>
            <p14:sldId id="466"/>
            <p14:sldId id="486"/>
            <p14:sldId id="442"/>
            <p14:sldId id="544"/>
            <p14:sldId id="545"/>
            <p14:sldId id="547"/>
            <p14:sldId id="550"/>
            <p14:sldId id="549"/>
            <p14:sldId id="548"/>
            <p14:sldId id="546"/>
            <p14:sldId id="55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6F88"/>
    <a:srgbClr val="D6FC74"/>
    <a:srgbClr val="FFAA01"/>
    <a:srgbClr val="C0C0C0"/>
    <a:srgbClr val="D16A6B"/>
    <a:srgbClr val="F7DB3F"/>
    <a:srgbClr val="FDE041"/>
    <a:srgbClr val="81295A"/>
    <a:srgbClr val="FBFAF8"/>
    <a:srgbClr val="794D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04" autoAdjust="0"/>
    <p:restoredTop sz="94660"/>
  </p:normalViewPr>
  <p:slideViewPr>
    <p:cSldViewPr snapToGrid="0">
      <p:cViewPr varScale="1">
        <p:scale>
          <a:sx n="90" d="100"/>
          <a:sy n="90" d="100"/>
        </p:scale>
        <p:origin x="702" y="90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3849F1-4D35-425E-991E-9B7AA3BB1AD2}" type="datetimeFigureOut">
              <a:rPr lang="ru-RU" smtClean="0"/>
              <a:t>12.05.2023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82663" y="1243013"/>
            <a:ext cx="48434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ACB90D-1C65-4A6B-A341-3A5C87E242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819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273C7-835B-4563-B0B4-EDBC426A1EEA}" type="datetime1">
              <a:rPr lang="ru-RU" smtClean="0"/>
              <a:t>12.05.2023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3BD74-506D-4021-8FFC-82823FC29A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63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40BD-B5EA-4881-97CD-9E583CF17362}" type="datetime1">
              <a:rPr lang="ru-RU" smtClean="0"/>
              <a:t>12.05.2023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3BD74-506D-4021-8FFC-82823FC29A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622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8F549-A6F4-45F1-A057-0DF3DDB5E6DF}" type="datetime1">
              <a:rPr lang="ru-RU" smtClean="0"/>
              <a:t>12.05.2023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3BD74-506D-4021-8FFC-82823FC29A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179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75A8B-B614-4FCE-937F-DC799EAA7925}" type="datetime1">
              <a:rPr lang="ru-RU" smtClean="0"/>
              <a:t>12.05.2023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3BD74-506D-4021-8FFC-82823FC29A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275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7F45C-F84D-4F45-975B-88E82653FC0F}" type="datetime1">
              <a:rPr lang="ru-RU" smtClean="0"/>
              <a:t>12.05.2023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3BD74-506D-4021-8FFC-82823FC29A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41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229C0-6DA5-45D3-8812-4579F1C05F9B}" type="datetime1">
              <a:rPr lang="ru-RU" smtClean="0"/>
              <a:t>12.05.2023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3BD74-506D-4021-8FFC-82823FC29A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243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2392D-31CE-4C30-B2EA-FA8C15C8BD89}" type="datetime1">
              <a:rPr lang="ru-RU" smtClean="0"/>
              <a:t>12.05.2023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3BD74-506D-4021-8FFC-82823FC29A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117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3F291-A284-4530-835F-6B3F63D23886}" type="datetime1">
              <a:rPr lang="ru-RU" smtClean="0"/>
              <a:t>12.05.2023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3BD74-506D-4021-8FFC-82823FC29A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156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2F4C1-6BE8-47BA-9654-335F679589AF}" type="datetime1">
              <a:rPr lang="ru-RU" smtClean="0"/>
              <a:t>12.05.2023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3BD74-506D-4021-8FFC-82823FC29A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113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EB3DC-0EFF-431B-B12D-3B67C69D451D}" type="datetime1">
              <a:rPr lang="ru-RU" smtClean="0"/>
              <a:t>12.05.2023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3BD74-506D-4021-8FFC-82823FC29A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374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A0A36-03C5-413C-BE71-1ED408FB2701}" type="datetime1">
              <a:rPr lang="ru-RU" smtClean="0"/>
              <a:t>12.05.2023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3BD74-506D-4021-8FFC-82823FC29A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407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F6B54-4D3E-458B-855D-DF16E984CFA9}" type="datetime1">
              <a:rPr lang="ru-RU" smtClean="0"/>
              <a:t>12.05.2023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3BD74-506D-4021-8FFC-82823FC29A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581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3BD74-506D-4021-8FFC-82823FC29A3A}" type="slidenum">
              <a:rPr lang="ru-RU" smtClean="0"/>
              <a:t>1</a:t>
            </a:fld>
            <a:endParaRPr lang="ru-RU"/>
          </a:p>
        </p:txBody>
      </p:sp>
      <p:grpSp>
        <p:nvGrpSpPr>
          <p:cNvPr id="5" name="Группа 4"/>
          <p:cNvGrpSpPr/>
          <p:nvPr/>
        </p:nvGrpSpPr>
        <p:grpSpPr bwMode="auto">
          <a:xfrm>
            <a:off x="0" y="-25400"/>
            <a:ext cx="9906000" cy="6858001"/>
            <a:chOff x="0" y="0"/>
            <a:chExt cx="9906000" cy="6858001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>
              <a:off x="0" y="0"/>
              <a:ext cx="9906000" cy="6858001"/>
            </a:xfrm>
            <a:prstGeom prst="rect">
              <a:avLst/>
            </a:prstGeom>
            <a:noFill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 l="7348" t="86052" r="89555" b="12192"/>
            <a:stretch/>
          </p:blipFill>
          <p:spPr bwMode="auto">
            <a:xfrm>
              <a:off x="745957" y="6051884"/>
              <a:ext cx="306805" cy="120316"/>
            </a:xfrm>
            <a:prstGeom prst="rect">
              <a:avLst/>
            </a:prstGeom>
            <a:noFill/>
          </p:spPr>
        </p:pic>
      </p:grpSp>
      <p:sp>
        <p:nvSpPr>
          <p:cNvPr id="8" name="Прямоугольник 7"/>
          <p:cNvSpPr/>
          <p:nvPr/>
        </p:nvSpPr>
        <p:spPr bwMode="auto">
          <a:xfrm>
            <a:off x="0" y="-25399"/>
            <a:ext cx="9906000" cy="116586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9" name="Подзаголовок 2"/>
          <p:cNvSpPr txBox="1"/>
          <p:nvPr/>
        </p:nvSpPr>
        <p:spPr bwMode="auto">
          <a:xfrm>
            <a:off x="0" y="178260"/>
            <a:ext cx="9906000" cy="710740"/>
          </a:xfrm>
          <a:prstGeom prst="rect">
            <a:avLst/>
          </a:prstGeom>
        </p:spPr>
        <p:txBody>
          <a:bodyPr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ru-RU" sz="2000" b="1" cap="all" dirty="0">
                <a:solidFill>
                  <a:srgbClr val="1B2B34"/>
                </a:solidFill>
                <a:latin typeface="Times New Roman"/>
                <a:ea typeface="Times New Roman"/>
                <a:cs typeface="Times New Roman"/>
              </a:rPr>
              <a:t>О ВНЕСЕНИИ </a:t>
            </a:r>
            <a:r>
              <a:rPr lang="ru-RU" sz="2000" b="1" cap="all">
                <a:solidFill>
                  <a:srgbClr val="1B2B34"/>
                </a:solidFill>
                <a:latin typeface="Times New Roman"/>
                <a:ea typeface="Times New Roman"/>
                <a:cs typeface="Times New Roman"/>
              </a:rPr>
              <a:t>ИЗМЕНЕНИЙ ПРАВИЛА </a:t>
            </a:r>
            <a:r>
              <a:rPr lang="ru-RU" sz="2000" b="1" cap="all" dirty="0">
                <a:solidFill>
                  <a:srgbClr val="1B2B34"/>
                </a:solidFill>
                <a:latin typeface="Times New Roman"/>
                <a:ea typeface="Times New Roman"/>
                <a:cs typeface="Times New Roman"/>
              </a:rPr>
              <a:t>ЗЕМЛЕПОЛЬЗОВАНИЯ И ЗАСТРОЙКИ  города череповца</a:t>
            </a:r>
          </a:p>
          <a:p>
            <a:pPr marL="0" indent="0" algn="ctr">
              <a:buNone/>
              <a:defRPr/>
            </a:pPr>
            <a:endParaRPr lang="ru-RU" sz="1600" b="1" dirty="0">
              <a:solidFill>
                <a:srgbClr val="002060"/>
              </a:solidFill>
              <a:latin typeface="FuturaDemiC"/>
              <a:cs typeface="Times New Roman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40D56CC-D077-4205-BA59-5110A79D4D4F}"/>
              </a:ext>
            </a:extLst>
          </p:cNvPr>
          <p:cNvSpPr/>
          <p:nvPr/>
        </p:nvSpPr>
        <p:spPr bwMode="auto">
          <a:xfrm>
            <a:off x="0" y="6546850"/>
            <a:ext cx="9906000" cy="28575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1" name="Номер слайда 2"/>
          <p:cNvSpPr txBox="1">
            <a:spLocks/>
          </p:cNvSpPr>
          <p:nvPr/>
        </p:nvSpPr>
        <p:spPr bwMode="auto">
          <a:xfrm>
            <a:off x="6996113" y="63309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DF83BD74-506D-4021-8FFC-82823FC29A3A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18206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/>
          <p:cNvCxnSpPr/>
          <p:nvPr/>
        </p:nvCxnSpPr>
        <p:spPr>
          <a:xfrm flipV="1">
            <a:off x="923925" y="857250"/>
            <a:ext cx="8301038" cy="39949"/>
          </a:xfrm>
          <a:prstGeom prst="line">
            <a:avLst/>
          </a:prstGeom>
          <a:ln w="15875">
            <a:solidFill>
              <a:srgbClr val="00206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одзаголовок 2">
            <a:extLst>
              <a:ext uri="{FF2B5EF4-FFF2-40B4-BE49-F238E27FC236}">
                <a16:creationId xmlns:a16="http://schemas.microsoft.com/office/drawing/2014/main" id="{BF2414D3-127F-4729-840A-A4E46C7EDFE1}"/>
              </a:ext>
            </a:extLst>
          </p:cNvPr>
          <p:cNvSpPr txBox="1">
            <a:spLocks/>
          </p:cNvSpPr>
          <p:nvPr/>
        </p:nvSpPr>
        <p:spPr>
          <a:xfrm>
            <a:off x="790574" y="242713"/>
            <a:ext cx="8610600" cy="4966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002060"/>
                </a:solidFill>
                <a:cs typeface="Arial" panose="020B0604020202020204" pitchFamily="34" charset="0"/>
              </a:rPr>
              <a:t>ВНЕСЕНИЕ ИЗМЕНЕНИЙ В ПРАВИЛА ЗЕМЛЕПОЛЬЗОВАНИЯ И ЗАСТРОЙКИ. КАРТОГРАФИЧЕСКИЙ МАТЕРИАЛ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F628919-62B3-4590-A434-3FA943C9E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05713" y="6492875"/>
            <a:ext cx="2228850" cy="365125"/>
          </a:xfrm>
        </p:spPr>
        <p:txBody>
          <a:bodyPr/>
          <a:lstStyle/>
          <a:p>
            <a:fld id="{DF83BD74-506D-4021-8FFC-82823FC29A3A}" type="slidenum">
              <a:rPr lang="ru-RU" smtClean="0"/>
              <a:t>10</a:t>
            </a:fld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0E2135-FD59-4848-8FF4-39A0FF9A074F}"/>
              </a:ext>
            </a:extLst>
          </p:cNvPr>
          <p:cNvSpPr txBox="1"/>
          <p:nvPr/>
        </p:nvSpPr>
        <p:spPr>
          <a:xfrm>
            <a:off x="859006" y="989216"/>
            <a:ext cx="818798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ЦЕЛЬ:</a:t>
            </a:r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 строительство муниципального крематория</a:t>
            </a:r>
          </a:p>
          <a:p>
            <a:pPr algn="just"/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МЕСТО: </a:t>
            </a:r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Северное ш.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B0E8371-7B2B-4893-AD13-466FED7089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26" t="18926" r="33779" b="30836"/>
          <a:stretch/>
        </p:blipFill>
        <p:spPr>
          <a:xfrm>
            <a:off x="5252483" y="2004563"/>
            <a:ext cx="4320001" cy="3021309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6F6A0D97-23DC-4AE5-8FC3-C1D3772F1C7E}"/>
              </a:ext>
            </a:extLst>
          </p:cNvPr>
          <p:cNvSpPr/>
          <p:nvPr/>
        </p:nvSpPr>
        <p:spPr>
          <a:xfrm>
            <a:off x="5861721" y="3540642"/>
            <a:ext cx="826158" cy="846776"/>
          </a:xfrm>
          <a:prstGeom prst="ellipse">
            <a:avLst/>
          </a:prstGeom>
          <a:noFill/>
          <a:ln w="66675">
            <a:solidFill>
              <a:srgbClr val="F7DB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1C3BF3D-E9C2-4653-86F7-67FA8D2064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55" t="28604" r="29235" b="22596"/>
          <a:stretch/>
        </p:blipFill>
        <p:spPr>
          <a:xfrm>
            <a:off x="687853" y="2004564"/>
            <a:ext cx="4320001" cy="302130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23BBE54-8636-4993-85FE-032AC129296E}"/>
              </a:ext>
            </a:extLst>
          </p:cNvPr>
          <p:cNvSpPr txBox="1"/>
          <p:nvPr/>
        </p:nvSpPr>
        <p:spPr>
          <a:xfrm rot="936285">
            <a:off x="1755995" y="4430494"/>
            <a:ext cx="141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Северное ш.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6F6A0D97-23DC-4AE5-8FC3-C1D3772F1C7E}"/>
              </a:ext>
            </a:extLst>
          </p:cNvPr>
          <p:cNvSpPr/>
          <p:nvPr/>
        </p:nvSpPr>
        <p:spPr>
          <a:xfrm>
            <a:off x="1446028" y="3426283"/>
            <a:ext cx="893135" cy="821244"/>
          </a:xfrm>
          <a:prstGeom prst="ellipse">
            <a:avLst/>
          </a:prstGeom>
          <a:noFill/>
          <a:ln w="66675">
            <a:solidFill>
              <a:srgbClr val="F7DB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9B0019-48A3-4E48-A494-3C074890D361}"/>
              </a:ext>
            </a:extLst>
          </p:cNvPr>
          <p:cNvSpPr txBox="1"/>
          <p:nvPr/>
        </p:nvSpPr>
        <p:spPr>
          <a:xfrm>
            <a:off x="5445712" y="5252825"/>
            <a:ext cx="43200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Изменение производственной зоны </a:t>
            </a:r>
          </a:p>
          <a:p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на зону кладбищ </a:t>
            </a:r>
          </a:p>
        </p:txBody>
      </p:sp>
    </p:spTree>
    <p:extLst>
      <p:ext uri="{BB962C8B-B14F-4D97-AF65-F5344CB8AC3E}">
        <p14:creationId xmlns:p14="http://schemas.microsoft.com/office/powerpoint/2010/main" val="27091591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/>
          <p:cNvCxnSpPr/>
          <p:nvPr/>
        </p:nvCxnSpPr>
        <p:spPr>
          <a:xfrm flipV="1">
            <a:off x="923925" y="857250"/>
            <a:ext cx="8301038" cy="39949"/>
          </a:xfrm>
          <a:prstGeom prst="line">
            <a:avLst/>
          </a:prstGeom>
          <a:ln w="15875">
            <a:solidFill>
              <a:srgbClr val="00206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одзаголовок 2">
            <a:extLst>
              <a:ext uri="{FF2B5EF4-FFF2-40B4-BE49-F238E27FC236}">
                <a16:creationId xmlns:a16="http://schemas.microsoft.com/office/drawing/2014/main" id="{BF2414D3-127F-4729-840A-A4E46C7EDFE1}"/>
              </a:ext>
            </a:extLst>
          </p:cNvPr>
          <p:cNvSpPr txBox="1">
            <a:spLocks/>
          </p:cNvSpPr>
          <p:nvPr/>
        </p:nvSpPr>
        <p:spPr>
          <a:xfrm>
            <a:off x="790574" y="242713"/>
            <a:ext cx="8610600" cy="4966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002060"/>
                </a:solidFill>
                <a:cs typeface="Arial" panose="020B0604020202020204" pitchFamily="34" charset="0"/>
              </a:rPr>
              <a:t>ВНЕСЕНИЕ ИЗМЕНЕНИЙ В ПРАВИЛА ЗЕМЛЕПОЛЬЗОВАНИЯ И ЗАСТРОЙКИ. КАРТОГРАФИЧЕСКИЙ МАТЕРИАЛ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F628919-62B3-4590-A434-3FA943C9E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05713" y="6492875"/>
            <a:ext cx="2228850" cy="365125"/>
          </a:xfrm>
        </p:spPr>
        <p:txBody>
          <a:bodyPr/>
          <a:lstStyle/>
          <a:p>
            <a:fld id="{DF83BD74-506D-4021-8FFC-82823FC29A3A}" type="slidenum">
              <a:rPr lang="ru-RU" smtClean="0"/>
              <a:t>11</a:t>
            </a:fld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0E2135-FD59-4848-8FF4-39A0FF9A074F}"/>
              </a:ext>
            </a:extLst>
          </p:cNvPr>
          <p:cNvSpPr txBox="1"/>
          <p:nvPr/>
        </p:nvSpPr>
        <p:spPr>
          <a:xfrm>
            <a:off x="859006" y="989216"/>
            <a:ext cx="818798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ЦЕЛЬ:</a:t>
            </a:r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 формирование земельного участка под строительство магазина  </a:t>
            </a:r>
          </a:p>
          <a:p>
            <a:pPr algn="just"/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МЕСТО: </a:t>
            </a:r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ул. Краснодонцев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3BBE54-8636-4993-85FE-032AC129296E}"/>
              </a:ext>
            </a:extLst>
          </p:cNvPr>
          <p:cNvSpPr txBox="1"/>
          <p:nvPr/>
        </p:nvSpPr>
        <p:spPr>
          <a:xfrm rot="936285">
            <a:off x="1755995" y="4430494"/>
            <a:ext cx="141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Северное ш.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9B0019-48A3-4E48-A494-3C074890D361}"/>
              </a:ext>
            </a:extLst>
          </p:cNvPr>
          <p:cNvSpPr txBox="1"/>
          <p:nvPr/>
        </p:nvSpPr>
        <p:spPr>
          <a:xfrm>
            <a:off x="5264959" y="5557329"/>
            <a:ext cx="43200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Изменение зоны озелененных территорий специального назначения (С-4) на зону делового, общественного и коммерческого назначения (О-1)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7EF78E-8A9B-499A-80ED-82AB7F5FBB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57" t="15480" r="13918" b="10593"/>
          <a:stretch/>
        </p:blipFill>
        <p:spPr>
          <a:xfrm>
            <a:off x="5547435" y="2363149"/>
            <a:ext cx="3853739" cy="259467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67504CD-EAD2-4D22-B8C7-2614606116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705" t="16366" r="8332" b="13910"/>
          <a:stretch/>
        </p:blipFill>
        <p:spPr>
          <a:xfrm>
            <a:off x="363557" y="2185621"/>
            <a:ext cx="4901402" cy="3392364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6F6A0D97-23DC-4AE5-8FC3-C1D3772F1C7E}"/>
              </a:ext>
            </a:extLst>
          </p:cNvPr>
          <p:cNvSpPr/>
          <p:nvPr/>
        </p:nvSpPr>
        <p:spPr>
          <a:xfrm>
            <a:off x="2530549" y="3678865"/>
            <a:ext cx="478466" cy="568661"/>
          </a:xfrm>
          <a:prstGeom prst="ellipse">
            <a:avLst/>
          </a:prstGeom>
          <a:noFill/>
          <a:ln w="66675">
            <a:solidFill>
              <a:srgbClr val="F7DB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6EADDC6F-8375-418C-9DC9-B3E5A3D71203}"/>
              </a:ext>
            </a:extLst>
          </p:cNvPr>
          <p:cNvSpPr/>
          <p:nvPr/>
        </p:nvSpPr>
        <p:spPr>
          <a:xfrm>
            <a:off x="7038753" y="3593805"/>
            <a:ext cx="566960" cy="517227"/>
          </a:xfrm>
          <a:prstGeom prst="ellipse">
            <a:avLst/>
          </a:prstGeom>
          <a:noFill/>
          <a:ln w="66675">
            <a:solidFill>
              <a:srgbClr val="F7DB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9074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/>
          <p:cNvCxnSpPr/>
          <p:nvPr/>
        </p:nvCxnSpPr>
        <p:spPr>
          <a:xfrm flipV="1">
            <a:off x="923925" y="857250"/>
            <a:ext cx="8301038" cy="39949"/>
          </a:xfrm>
          <a:prstGeom prst="line">
            <a:avLst/>
          </a:prstGeom>
          <a:ln w="15875">
            <a:solidFill>
              <a:srgbClr val="00206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одзаголовок 2">
            <a:extLst>
              <a:ext uri="{FF2B5EF4-FFF2-40B4-BE49-F238E27FC236}">
                <a16:creationId xmlns:a16="http://schemas.microsoft.com/office/drawing/2014/main" id="{BF2414D3-127F-4729-840A-A4E46C7EDFE1}"/>
              </a:ext>
            </a:extLst>
          </p:cNvPr>
          <p:cNvSpPr txBox="1">
            <a:spLocks/>
          </p:cNvSpPr>
          <p:nvPr/>
        </p:nvSpPr>
        <p:spPr>
          <a:xfrm>
            <a:off x="790574" y="242713"/>
            <a:ext cx="8610600" cy="4966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002060"/>
                </a:solidFill>
                <a:cs typeface="Arial" panose="020B0604020202020204" pitchFamily="34" charset="0"/>
              </a:rPr>
              <a:t>ВНЕСЕНИЕ ИЗМЕНЕНИЙ В ПРАВИЛА ЗЕМЛЕПОЛЬЗОВАНИЯ И ЗАСТРОЙКИ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rgbClr val="002060"/>
                </a:solidFill>
                <a:cs typeface="Arial" panose="020B0604020202020204" pitchFamily="34" charset="0"/>
              </a:rPr>
              <a:t>ТЕКСТОВАЯ ЧАСТЬ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F628919-62B3-4590-A434-3FA943C9E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41419" y="6441857"/>
            <a:ext cx="2228850" cy="365125"/>
          </a:xfrm>
        </p:spPr>
        <p:txBody>
          <a:bodyPr/>
          <a:lstStyle/>
          <a:p>
            <a:fld id="{DF83BD74-506D-4021-8FFC-82823FC29A3A}" type="slidenum">
              <a:rPr lang="ru-RU" smtClean="0"/>
              <a:t>2</a:t>
            </a:fld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AEDD1B-1FF9-4A23-9A8B-2E8BF16E66E0}"/>
              </a:ext>
            </a:extLst>
          </p:cNvPr>
          <p:cNvSpPr txBox="1"/>
          <p:nvPr/>
        </p:nvSpPr>
        <p:spPr>
          <a:xfrm>
            <a:off x="923925" y="1634749"/>
            <a:ext cx="740136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Изменение в п. 5 статьи 20 Правил землепользования и застройки: </a:t>
            </a:r>
          </a:p>
          <a:p>
            <a:pPr algn="just"/>
            <a:endParaRPr lang="ru-RU" sz="16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с</a:t>
            </a:r>
            <a:r>
              <a:rPr lang="ru-RU" sz="1600">
                <a:solidFill>
                  <a:srgbClr val="002060"/>
                </a:solidFill>
                <a:cs typeface="Times New Roman" panose="02020603050405020304" pitchFamily="18" charset="0"/>
              </a:rPr>
              <a:t>роки </a:t>
            </a:r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осуществления проверки документации по планировке территории на соответствие градостроительным требованиям – с двадцати рабочих дней до пятнадцати </a:t>
            </a:r>
            <a:r>
              <a:rPr lang="ru-RU" sz="1600">
                <a:solidFill>
                  <a:srgbClr val="002060"/>
                </a:solidFill>
                <a:cs typeface="Times New Roman" panose="02020603050405020304" pitchFamily="18" charset="0"/>
              </a:rPr>
              <a:t>рабочих дней</a:t>
            </a:r>
            <a:endParaRPr lang="ru-RU" sz="16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endParaRPr lang="ru-RU" sz="16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Изменение в п. 12 статьи 25 Правил землепользования и застройки: </a:t>
            </a:r>
          </a:p>
          <a:p>
            <a:pPr algn="just"/>
            <a:endParaRPr lang="ru-RU" sz="16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продолжительность общественных обсуждений и публичных слушаний  по проекту о внесении изменений в правила землепользования и застройки составляет </a:t>
            </a:r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не более одного месяца со дня опубликования такого проекта</a:t>
            </a:r>
          </a:p>
        </p:txBody>
      </p:sp>
      <p:sp>
        <p:nvSpPr>
          <p:cNvPr id="7" name="Свиток: горизонтальный 6">
            <a:extLst>
              <a:ext uri="{FF2B5EF4-FFF2-40B4-BE49-F238E27FC236}">
                <a16:creationId xmlns:a16="http://schemas.microsoft.com/office/drawing/2014/main" id="{89AC0850-8D61-4ED3-AAD6-B6763D578239}"/>
              </a:ext>
            </a:extLst>
          </p:cNvPr>
          <p:cNvSpPr/>
          <p:nvPr/>
        </p:nvSpPr>
        <p:spPr>
          <a:xfrm>
            <a:off x="4373746" y="5140316"/>
            <a:ext cx="5112489" cy="1033272"/>
          </a:xfrm>
          <a:prstGeom prst="horizontalScroll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Основание для внесения изменений:</a:t>
            </a:r>
          </a:p>
          <a:p>
            <a:pPr algn="ctr"/>
            <a:r>
              <a:rPr lang="ru-RU" dirty="0"/>
              <a:t>с 01.03.2023 вступили в силу изменения в Градостроительный кодекс РФ</a:t>
            </a:r>
          </a:p>
        </p:txBody>
      </p:sp>
    </p:spTree>
    <p:extLst>
      <p:ext uri="{BB962C8B-B14F-4D97-AF65-F5344CB8AC3E}">
        <p14:creationId xmlns:p14="http://schemas.microsoft.com/office/powerpoint/2010/main" val="2500533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/>
          <p:cNvCxnSpPr/>
          <p:nvPr/>
        </p:nvCxnSpPr>
        <p:spPr>
          <a:xfrm flipV="1">
            <a:off x="923925" y="857250"/>
            <a:ext cx="8301038" cy="39949"/>
          </a:xfrm>
          <a:prstGeom prst="line">
            <a:avLst/>
          </a:prstGeom>
          <a:ln w="15875">
            <a:solidFill>
              <a:srgbClr val="00206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одзаголовок 2">
            <a:extLst>
              <a:ext uri="{FF2B5EF4-FFF2-40B4-BE49-F238E27FC236}">
                <a16:creationId xmlns:a16="http://schemas.microsoft.com/office/drawing/2014/main" id="{BF2414D3-127F-4729-840A-A4E46C7EDFE1}"/>
              </a:ext>
            </a:extLst>
          </p:cNvPr>
          <p:cNvSpPr txBox="1">
            <a:spLocks/>
          </p:cNvSpPr>
          <p:nvPr/>
        </p:nvSpPr>
        <p:spPr>
          <a:xfrm>
            <a:off x="790574" y="242713"/>
            <a:ext cx="8610600" cy="4966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002060"/>
                </a:solidFill>
                <a:latin typeface="FuturaDemiC" panose="04000500000000000000" pitchFamily="82" charset="0"/>
                <a:cs typeface="Arial" panose="020B0604020202020204" pitchFamily="34" charset="0"/>
              </a:rPr>
              <a:t>ВНЕСЕНИЕ ИЗМЕНЕНИЙ В ПРАВИЛА ЗЕМЛЕПОЛЬЗОВАНИЯ И ЗАСТРОЙКИ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dirty="0">
                <a:solidFill>
                  <a:srgbClr val="002060"/>
                </a:solidFill>
                <a:latin typeface="FuturaDemiC" panose="04000500000000000000" pitchFamily="82" charset="0"/>
                <a:cs typeface="Arial" panose="020B0604020202020204" pitchFamily="34" charset="0"/>
              </a:rPr>
              <a:t>ГРАФИЧЕСКАЯ ЧАСТЬ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F628919-62B3-4590-A434-3FA943C9E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05713" y="6492875"/>
            <a:ext cx="2228850" cy="365125"/>
          </a:xfrm>
        </p:spPr>
        <p:txBody>
          <a:bodyPr/>
          <a:lstStyle/>
          <a:p>
            <a:fld id="{DF83BD74-506D-4021-8FFC-82823FC29A3A}" type="slidenum">
              <a:rPr lang="ru-RU" smtClean="0"/>
              <a:t>3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750AB6-1057-47BD-9ACB-A2B5CFDC08A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13" y="1092443"/>
            <a:ext cx="8498219" cy="5498997"/>
          </a:xfrm>
          <a:prstGeom prst="rect">
            <a:avLst/>
          </a:prstGeom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4B88458B-6722-4854-9E40-F6B6D39BAC5B}"/>
              </a:ext>
            </a:extLst>
          </p:cNvPr>
          <p:cNvSpPr/>
          <p:nvPr/>
        </p:nvSpPr>
        <p:spPr>
          <a:xfrm>
            <a:off x="3270738" y="1606062"/>
            <a:ext cx="386862" cy="386861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C62A241A-C4AF-4DD7-BF1D-F19D889B2DBC}"/>
              </a:ext>
            </a:extLst>
          </p:cNvPr>
          <p:cNvSpPr/>
          <p:nvPr/>
        </p:nvSpPr>
        <p:spPr>
          <a:xfrm>
            <a:off x="5849815" y="4525110"/>
            <a:ext cx="363416" cy="293076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D057CE4C-4004-4884-BA28-168301840A41}"/>
              </a:ext>
            </a:extLst>
          </p:cNvPr>
          <p:cNvSpPr/>
          <p:nvPr/>
        </p:nvSpPr>
        <p:spPr>
          <a:xfrm>
            <a:off x="7737230" y="5619019"/>
            <a:ext cx="363416" cy="293076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68EE178A-DED9-4ACA-BBFC-B16B9FA6FFE4}"/>
              </a:ext>
            </a:extLst>
          </p:cNvPr>
          <p:cNvSpPr/>
          <p:nvPr/>
        </p:nvSpPr>
        <p:spPr>
          <a:xfrm>
            <a:off x="5849815" y="4112012"/>
            <a:ext cx="363416" cy="293076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70DBE6B6-783A-47BD-B0C5-B29C76F63A70}"/>
              </a:ext>
            </a:extLst>
          </p:cNvPr>
          <p:cNvSpPr/>
          <p:nvPr/>
        </p:nvSpPr>
        <p:spPr>
          <a:xfrm>
            <a:off x="8403615" y="4303909"/>
            <a:ext cx="363416" cy="293076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7AC18499-4A78-4533-915F-32FB0DCE34AA}"/>
              </a:ext>
            </a:extLst>
          </p:cNvPr>
          <p:cNvSpPr/>
          <p:nvPr/>
        </p:nvSpPr>
        <p:spPr>
          <a:xfrm>
            <a:off x="7737230" y="3799155"/>
            <a:ext cx="363416" cy="293076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6D6DA9D2-7FC4-4395-9022-CB1BEE1288BF}"/>
              </a:ext>
            </a:extLst>
          </p:cNvPr>
          <p:cNvSpPr/>
          <p:nvPr/>
        </p:nvSpPr>
        <p:spPr>
          <a:xfrm>
            <a:off x="8366473" y="3720443"/>
            <a:ext cx="363416" cy="293076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6EB3A896-C9F8-4ECC-ABBD-6B546A06B053}"/>
              </a:ext>
            </a:extLst>
          </p:cNvPr>
          <p:cNvSpPr/>
          <p:nvPr/>
        </p:nvSpPr>
        <p:spPr>
          <a:xfrm>
            <a:off x="8415688" y="3493011"/>
            <a:ext cx="363416" cy="293076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90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/>
          <p:cNvCxnSpPr/>
          <p:nvPr/>
        </p:nvCxnSpPr>
        <p:spPr>
          <a:xfrm flipV="1">
            <a:off x="923925" y="857250"/>
            <a:ext cx="8301038" cy="39949"/>
          </a:xfrm>
          <a:prstGeom prst="line">
            <a:avLst/>
          </a:prstGeom>
          <a:ln w="15875">
            <a:solidFill>
              <a:srgbClr val="00206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одзаголовок 2">
            <a:extLst>
              <a:ext uri="{FF2B5EF4-FFF2-40B4-BE49-F238E27FC236}">
                <a16:creationId xmlns:a16="http://schemas.microsoft.com/office/drawing/2014/main" id="{BF2414D3-127F-4729-840A-A4E46C7EDFE1}"/>
              </a:ext>
            </a:extLst>
          </p:cNvPr>
          <p:cNvSpPr txBox="1">
            <a:spLocks/>
          </p:cNvSpPr>
          <p:nvPr/>
        </p:nvSpPr>
        <p:spPr>
          <a:xfrm>
            <a:off x="790574" y="242713"/>
            <a:ext cx="8610600" cy="4966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002060"/>
                </a:solidFill>
                <a:cs typeface="Arial" panose="020B0604020202020204" pitchFamily="34" charset="0"/>
              </a:rPr>
              <a:t>ВНЕСЕНИЕ ИЗМЕНЕНИЙ В  ПРАВИЛА ЗЕМЛЕПОЛЬЗОВАНИЯ И ЗАСТРОЙКИ. КАРТОГРАФИЧЕСКИЙ МАТЕРИАЛ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F628919-62B3-4590-A434-3FA943C9E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05713" y="6492875"/>
            <a:ext cx="2228850" cy="365125"/>
          </a:xfrm>
        </p:spPr>
        <p:txBody>
          <a:bodyPr/>
          <a:lstStyle/>
          <a:p>
            <a:fld id="{DF83BD74-506D-4021-8FFC-82823FC29A3A}" type="slidenum">
              <a:rPr lang="ru-RU" smtClean="0"/>
              <a:t>4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A71A85-716F-4B8D-A266-551FBDE913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35" t="29175" r="29374" b="28790"/>
          <a:stretch/>
        </p:blipFill>
        <p:spPr>
          <a:xfrm>
            <a:off x="5563706" y="2491255"/>
            <a:ext cx="3739782" cy="2807809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6F6A0D97-23DC-4AE5-8FC3-C1D3772F1C7E}"/>
              </a:ext>
            </a:extLst>
          </p:cNvPr>
          <p:cNvSpPr/>
          <p:nvPr/>
        </p:nvSpPr>
        <p:spPr>
          <a:xfrm>
            <a:off x="6531268" y="3660911"/>
            <a:ext cx="996583" cy="1004778"/>
          </a:xfrm>
          <a:prstGeom prst="ellipse">
            <a:avLst/>
          </a:prstGeom>
          <a:noFill/>
          <a:ln w="666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F1140E-74F6-41B0-9E26-FEAE248CACF5}"/>
              </a:ext>
            </a:extLst>
          </p:cNvPr>
          <p:cNvSpPr txBox="1"/>
          <p:nvPr/>
        </p:nvSpPr>
        <p:spPr>
          <a:xfrm>
            <a:off x="5545319" y="5434304"/>
            <a:ext cx="41008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Включение земельного участка </a:t>
            </a:r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в зону муниципальных парков культуры и отдыха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C9E09F-1CED-4552-A596-833D4BA1702F}"/>
              </a:ext>
            </a:extLst>
          </p:cNvPr>
          <p:cNvSpPr txBox="1"/>
          <p:nvPr/>
        </p:nvSpPr>
        <p:spPr>
          <a:xfrm>
            <a:off x="692888" y="1015125"/>
            <a:ext cx="86105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ЦЕЛЬ:</a:t>
            </a:r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 реализации 3 этапа музея военной техники под открытым небом «Парк Победы»</a:t>
            </a:r>
          </a:p>
          <a:p>
            <a:pPr algn="just"/>
            <a:endParaRPr lang="ru-RU" sz="16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МЕСТО: </a:t>
            </a:r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пересечение ул. Парковая и ул. Мужества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315E936-045D-49E0-96A1-2668F41D86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80" t="22436" r="33267" b="32212"/>
          <a:stretch/>
        </p:blipFill>
        <p:spPr>
          <a:xfrm>
            <a:off x="790574" y="2494090"/>
            <a:ext cx="3739783" cy="2807810"/>
          </a:xfrm>
          <a:prstGeom prst="rect">
            <a:avLst/>
          </a:prstGeom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7C2E1939-55C4-4DAB-9E1E-257F7A0E0FB0}"/>
              </a:ext>
            </a:extLst>
          </p:cNvPr>
          <p:cNvSpPr/>
          <p:nvPr/>
        </p:nvSpPr>
        <p:spPr>
          <a:xfrm>
            <a:off x="2547602" y="3890783"/>
            <a:ext cx="1588463" cy="1408281"/>
          </a:xfrm>
          <a:prstGeom prst="ellipse">
            <a:avLst/>
          </a:prstGeom>
          <a:noFill/>
          <a:ln w="666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729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/>
          <p:cNvCxnSpPr/>
          <p:nvPr/>
        </p:nvCxnSpPr>
        <p:spPr>
          <a:xfrm flipV="1">
            <a:off x="923925" y="857250"/>
            <a:ext cx="8301038" cy="39949"/>
          </a:xfrm>
          <a:prstGeom prst="line">
            <a:avLst/>
          </a:prstGeom>
          <a:ln w="15875">
            <a:solidFill>
              <a:srgbClr val="00206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одзаголовок 2">
            <a:extLst>
              <a:ext uri="{FF2B5EF4-FFF2-40B4-BE49-F238E27FC236}">
                <a16:creationId xmlns:a16="http://schemas.microsoft.com/office/drawing/2014/main" id="{BF2414D3-127F-4729-840A-A4E46C7EDFE1}"/>
              </a:ext>
            </a:extLst>
          </p:cNvPr>
          <p:cNvSpPr txBox="1">
            <a:spLocks/>
          </p:cNvSpPr>
          <p:nvPr/>
        </p:nvSpPr>
        <p:spPr>
          <a:xfrm>
            <a:off x="790574" y="242713"/>
            <a:ext cx="8610600" cy="4966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002060"/>
                </a:solidFill>
                <a:cs typeface="Arial" panose="020B0604020202020204" pitchFamily="34" charset="0"/>
              </a:rPr>
              <a:t>ВНЕСЕНИЕ ИЗМЕНЕНИЙ В ПРАВИЛА ЗЕМЛЕПОЛЬЗОВАНИЯ И ЗАСТРОЙКИ. КАРТОГРАФИЧЕСКИЙ МАТЕРИАЛ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F628919-62B3-4590-A434-3FA943C9E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05713" y="6492875"/>
            <a:ext cx="2228850" cy="365125"/>
          </a:xfrm>
        </p:spPr>
        <p:txBody>
          <a:bodyPr/>
          <a:lstStyle/>
          <a:p>
            <a:fld id="{DF83BD74-506D-4021-8FFC-82823FC29A3A}" type="slidenum">
              <a:rPr lang="ru-RU" smtClean="0"/>
              <a:t>5</a:t>
            </a:fld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0E2135-FD59-4848-8FF4-39A0FF9A074F}"/>
              </a:ext>
            </a:extLst>
          </p:cNvPr>
          <p:cNvSpPr txBox="1"/>
          <p:nvPr/>
        </p:nvSpPr>
        <p:spPr>
          <a:xfrm>
            <a:off x="923925" y="1024592"/>
            <a:ext cx="8610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ЦЕЛЬ: </a:t>
            </a:r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расположение земельного участка в </a:t>
            </a:r>
            <a:r>
              <a:rPr lang="ru-RU" sz="1600">
                <a:solidFill>
                  <a:srgbClr val="002060"/>
                </a:solidFill>
                <a:cs typeface="Times New Roman" panose="02020603050405020304" pitchFamily="18" charset="0"/>
              </a:rPr>
              <a:t>одной территориальной зоне</a:t>
            </a:r>
            <a:endParaRPr lang="ru-RU" sz="16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МЕСТО: </a:t>
            </a:r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пересечение пр-т Победы и ул. Архангельская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B9DFBF-B1EA-4764-9916-9936C8402D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23" t="23254" r="18425" b="24433"/>
          <a:stretch/>
        </p:blipFill>
        <p:spPr>
          <a:xfrm>
            <a:off x="5113413" y="2165592"/>
            <a:ext cx="4127347" cy="302222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EC80949-35FC-44CE-913E-181A892B40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71" t="24434" r="26564" b="26752"/>
          <a:stretch/>
        </p:blipFill>
        <p:spPr>
          <a:xfrm>
            <a:off x="492155" y="2165592"/>
            <a:ext cx="4127347" cy="3022228"/>
          </a:xfrm>
          <a:prstGeom prst="rect">
            <a:avLst/>
          </a:prstGeom>
        </p:spPr>
      </p:pic>
      <p:sp>
        <p:nvSpPr>
          <p:cNvPr id="21" name="Овал 20">
            <a:extLst>
              <a:ext uri="{FF2B5EF4-FFF2-40B4-BE49-F238E27FC236}">
                <a16:creationId xmlns:a16="http://schemas.microsoft.com/office/drawing/2014/main" id="{3B74136A-767D-4301-B5AD-7E3D4FED2AFB}"/>
              </a:ext>
            </a:extLst>
          </p:cNvPr>
          <p:cNvSpPr/>
          <p:nvPr/>
        </p:nvSpPr>
        <p:spPr>
          <a:xfrm>
            <a:off x="6631120" y="3429000"/>
            <a:ext cx="1258238" cy="1440712"/>
          </a:xfrm>
          <a:prstGeom prst="ellipse">
            <a:avLst/>
          </a:prstGeom>
          <a:noFill/>
          <a:ln w="66675">
            <a:solidFill>
              <a:srgbClr val="F7DB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6F6A0D97-23DC-4AE5-8FC3-C1D3772F1C7E}"/>
              </a:ext>
            </a:extLst>
          </p:cNvPr>
          <p:cNvSpPr/>
          <p:nvPr/>
        </p:nvSpPr>
        <p:spPr>
          <a:xfrm>
            <a:off x="1957270" y="2805193"/>
            <a:ext cx="1179928" cy="1247613"/>
          </a:xfrm>
          <a:prstGeom prst="ellipse">
            <a:avLst/>
          </a:prstGeom>
          <a:noFill/>
          <a:ln w="66675">
            <a:solidFill>
              <a:srgbClr val="F7DB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408E44-F650-4181-AC13-210A93FFCFFB}"/>
              </a:ext>
            </a:extLst>
          </p:cNvPr>
          <p:cNvSpPr txBox="1"/>
          <p:nvPr/>
        </p:nvSpPr>
        <p:spPr>
          <a:xfrm>
            <a:off x="5131735" y="5236484"/>
            <a:ext cx="41090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Изменение зоны застройки многоэтажными жилыми домами и зоны озелененных территорий общего пользования </a:t>
            </a:r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на зону объектов автомобильного транспорта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E90CE64-FED8-4352-BABF-64CC26426E60}"/>
              </a:ext>
            </a:extLst>
          </p:cNvPr>
          <p:cNvSpPr txBox="1"/>
          <p:nvPr/>
        </p:nvSpPr>
        <p:spPr>
          <a:xfrm rot="1022638">
            <a:off x="6160737" y="2508311"/>
            <a:ext cx="1423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пр-т Победы</a:t>
            </a:r>
          </a:p>
        </p:txBody>
      </p:sp>
    </p:spTree>
    <p:extLst>
      <p:ext uri="{BB962C8B-B14F-4D97-AF65-F5344CB8AC3E}">
        <p14:creationId xmlns:p14="http://schemas.microsoft.com/office/powerpoint/2010/main" val="157516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/>
          <p:cNvCxnSpPr/>
          <p:nvPr/>
        </p:nvCxnSpPr>
        <p:spPr>
          <a:xfrm flipV="1">
            <a:off x="923925" y="857250"/>
            <a:ext cx="8301038" cy="39949"/>
          </a:xfrm>
          <a:prstGeom prst="line">
            <a:avLst/>
          </a:prstGeom>
          <a:ln w="15875">
            <a:solidFill>
              <a:srgbClr val="00206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одзаголовок 2">
            <a:extLst>
              <a:ext uri="{FF2B5EF4-FFF2-40B4-BE49-F238E27FC236}">
                <a16:creationId xmlns:a16="http://schemas.microsoft.com/office/drawing/2014/main" id="{BF2414D3-127F-4729-840A-A4E46C7EDFE1}"/>
              </a:ext>
            </a:extLst>
          </p:cNvPr>
          <p:cNvSpPr txBox="1">
            <a:spLocks/>
          </p:cNvSpPr>
          <p:nvPr/>
        </p:nvSpPr>
        <p:spPr>
          <a:xfrm>
            <a:off x="790574" y="242713"/>
            <a:ext cx="8610600" cy="4966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002060"/>
                </a:solidFill>
                <a:cs typeface="Arial" panose="020B0604020202020204" pitchFamily="34" charset="0"/>
              </a:rPr>
              <a:t>ВНЕСЕНИЕ ИЗМЕНЕНИЙ В ПРАВИЛА ЗЕМЛЕПОЛЬЗОВАНИЯ И ЗАСТРОЙКИ. КАРТОГРАФИЧЕСКИЙ МАТЕРИАЛ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F628919-62B3-4590-A434-3FA943C9E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05713" y="6492875"/>
            <a:ext cx="2228850" cy="365125"/>
          </a:xfrm>
        </p:spPr>
        <p:txBody>
          <a:bodyPr/>
          <a:lstStyle/>
          <a:p>
            <a:fld id="{DF83BD74-506D-4021-8FFC-82823FC29A3A}" type="slidenum">
              <a:rPr lang="ru-RU" smtClean="0"/>
              <a:t>6</a:t>
            </a:fld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0E2135-FD59-4848-8FF4-39A0FF9A074F}"/>
              </a:ext>
            </a:extLst>
          </p:cNvPr>
          <p:cNvSpPr txBox="1"/>
          <p:nvPr/>
        </p:nvSpPr>
        <p:spPr>
          <a:xfrm>
            <a:off x="790574" y="1052753"/>
            <a:ext cx="83010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ЦЕЛЬ: </a:t>
            </a:r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для развития малоэтажной жилой застройки</a:t>
            </a:r>
          </a:p>
          <a:p>
            <a:pPr algn="just"/>
            <a:endParaRPr lang="ru-RU" sz="16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МЕСТО:</a:t>
            </a:r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 ул. К. Белова, за санаторием «Адонис»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725442-7EC2-4170-8D8F-9BC64CB19A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33" t="21880" r="31306" b="33771"/>
          <a:stretch/>
        </p:blipFill>
        <p:spPr>
          <a:xfrm>
            <a:off x="5254477" y="2322146"/>
            <a:ext cx="4146697" cy="274578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6DA555E-120E-4A98-BFF1-2B5501C75963}"/>
              </a:ext>
            </a:extLst>
          </p:cNvPr>
          <p:cNvSpPr txBox="1"/>
          <p:nvPr/>
        </p:nvSpPr>
        <p:spPr>
          <a:xfrm>
            <a:off x="5193841" y="5170121"/>
            <a:ext cx="44498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Изменение зоны смешанной и общественно-деловой застройки и зоны застройки индивидуальными жилыми домами </a:t>
            </a:r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на зону застройки малоэтажными жилыми домами 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DC9AE9A-B448-44C5-BD07-63D4C94366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01" t="22223" r="25939" b="33428"/>
          <a:stretch/>
        </p:blipFill>
        <p:spPr>
          <a:xfrm>
            <a:off x="806303" y="2322145"/>
            <a:ext cx="4146697" cy="2745783"/>
          </a:xfrm>
          <a:prstGeom prst="rect">
            <a:avLst/>
          </a:prstGeom>
        </p:spPr>
      </p:pic>
      <p:sp>
        <p:nvSpPr>
          <p:cNvPr id="21" name="Овал 20">
            <a:extLst>
              <a:ext uri="{FF2B5EF4-FFF2-40B4-BE49-F238E27FC236}">
                <a16:creationId xmlns:a16="http://schemas.microsoft.com/office/drawing/2014/main" id="{442DBEB1-7060-4466-B0DA-D44988C42996}"/>
              </a:ext>
            </a:extLst>
          </p:cNvPr>
          <p:cNvSpPr/>
          <p:nvPr/>
        </p:nvSpPr>
        <p:spPr>
          <a:xfrm>
            <a:off x="5558986" y="2356370"/>
            <a:ext cx="2734409" cy="2141201"/>
          </a:xfrm>
          <a:prstGeom prst="ellipse">
            <a:avLst/>
          </a:prstGeom>
          <a:noFill/>
          <a:ln w="666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808080"/>
              </a:highlight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F2FD9547-9211-45D6-B5FC-D444DB227952}"/>
              </a:ext>
            </a:extLst>
          </p:cNvPr>
          <p:cNvSpPr/>
          <p:nvPr/>
        </p:nvSpPr>
        <p:spPr>
          <a:xfrm>
            <a:off x="1508605" y="2440393"/>
            <a:ext cx="3339842" cy="2227299"/>
          </a:xfrm>
          <a:prstGeom prst="ellipse">
            <a:avLst/>
          </a:prstGeom>
          <a:noFill/>
          <a:ln w="666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808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125113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/>
          <p:cNvCxnSpPr/>
          <p:nvPr/>
        </p:nvCxnSpPr>
        <p:spPr>
          <a:xfrm flipV="1">
            <a:off x="923925" y="857250"/>
            <a:ext cx="8301038" cy="39949"/>
          </a:xfrm>
          <a:prstGeom prst="line">
            <a:avLst/>
          </a:prstGeom>
          <a:ln w="15875">
            <a:solidFill>
              <a:srgbClr val="00206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одзаголовок 2">
            <a:extLst>
              <a:ext uri="{FF2B5EF4-FFF2-40B4-BE49-F238E27FC236}">
                <a16:creationId xmlns:a16="http://schemas.microsoft.com/office/drawing/2014/main" id="{BF2414D3-127F-4729-840A-A4E46C7EDFE1}"/>
              </a:ext>
            </a:extLst>
          </p:cNvPr>
          <p:cNvSpPr txBox="1">
            <a:spLocks/>
          </p:cNvSpPr>
          <p:nvPr/>
        </p:nvSpPr>
        <p:spPr>
          <a:xfrm>
            <a:off x="790574" y="242713"/>
            <a:ext cx="8610600" cy="4966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002060"/>
                </a:solidFill>
                <a:cs typeface="Arial" panose="020B0604020202020204" pitchFamily="34" charset="0"/>
              </a:rPr>
              <a:t>ВНЕСЕНИЕ ИЗМЕНЕНИЙ В ПРАВИЛА ЗЕМЛЕПОЛЬЗОВАНИЯ И ЗАСТРОЙКИ. КАРТОГРАФИЧЕСКИЙ МАТЕРИАЛ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F628919-62B3-4590-A434-3FA943C9E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05713" y="6492875"/>
            <a:ext cx="2228850" cy="365125"/>
          </a:xfrm>
        </p:spPr>
        <p:txBody>
          <a:bodyPr/>
          <a:lstStyle/>
          <a:p>
            <a:fld id="{DF83BD74-506D-4021-8FFC-82823FC29A3A}" type="slidenum">
              <a:rPr lang="ru-RU" smtClean="0"/>
              <a:t>7</a:t>
            </a:fld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0E2135-FD59-4848-8FF4-39A0FF9A074F}"/>
              </a:ext>
            </a:extLst>
          </p:cNvPr>
          <p:cNvSpPr txBox="1"/>
          <p:nvPr/>
        </p:nvSpPr>
        <p:spPr>
          <a:xfrm>
            <a:off x="923924" y="1015125"/>
            <a:ext cx="83010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ЦЕЛЬ: </a:t>
            </a:r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для развития малоэтажной жилой застройки</a:t>
            </a:r>
          </a:p>
          <a:p>
            <a:pPr algn="just"/>
            <a:endParaRPr lang="ru-RU" sz="16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МЕСТО: </a:t>
            </a:r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ул. Олимпийская (между ул. К. Беляева и ул. Краснодонцев)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FF3CB2-4756-4EEA-870E-3E42F7BA01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02" t="18571" r="27437" b="28579"/>
          <a:stretch/>
        </p:blipFill>
        <p:spPr>
          <a:xfrm>
            <a:off x="4724400" y="2204833"/>
            <a:ext cx="4676774" cy="31812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09C699-3499-401A-9D05-F3D7EFA9A462}"/>
              </a:ext>
            </a:extLst>
          </p:cNvPr>
          <p:cNvSpPr txBox="1"/>
          <p:nvPr/>
        </p:nvSpPr>
        <p:spPr>
          <a:xfrm rot="18329317">
            <a:off x="7096420" y="3755572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Ж-2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4C49974-AFE5-411B-BC77-A0FE14C088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95" t="18390" r="17294" b="30227"/>
          <a:stretch/>
        </p:blipFill>
        <p:spPr>
          <a:xfrm>
            <a:off x="293972" y="2204833"/>
            <a:ext cx="4256302" cy="2895229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C1D5471-BF2E-4595-8886-1B498350171B}"/>
              </a:ext>
            </a:extLst>
          </p:cNvPr>
          <p:cNvSpPr/>
          <p:nvPr/>
        </p:nvSpPr>
        <p:spPr>
          <a:xfrm rot="18438203">
            <a:off x="2319246" y="3808343"/>
            <a:ext cx="1142567" cy="83994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2D20F5-FAEF-4BC2-9DFD-AD8645256287}"/>
              </a:ext>
            </a:extLst>
          </p:cNvPr>
          <p:cNvSpPr txBox="1"/>
          <p:nvPr/>
        </p:nvSpPr>
        <p:spPr>
          <a:xfrm>
            <a:off x="4724400" y="5445163"/>
            <a:ext cx="46767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Изменение зоны застройки среднеэтажными жилыми домами </a:t>
            </a:r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на зону застройки малоэтажными жилыми домами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F0F8BB4-DDEE-482C-A1A0-CA82427C7F78}"/>
              </a:ext>
            </a:extLst>
          </p:cNvPr>
          <p:cNvSpPr txBox="1"/>
          <p:nvPr/>
        </p:nvSpPr>
        <p:spPr>
          <a:xfrm rot="15689747">
            <a:off x="-145551" y="3484058"/>
            <a:ext cx="158075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Олимпийская</a:t>
            </a:r>
          </a:p>
        </p:txBody>
      </p:sp>
    </p:spTree>
    <p:extLst>
      <p:ext uri="{BB962C8B-B14F-4D97-AF65-F5344CB8AC3E}">
        <p14:creationId xmlns:p14="http://schemas.microsoft.com/office/powerpoint/2010/main" val="390430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/>
          <p:cNvCxnSpPr/>
          <p:nvPr/>
        </p:nvCxnSpPr>
        <p:spPr>
          <a:xfrm flipV="1">
            <a:off x="923925" y="857250"/>
            <a:ext cx="8301038" cy="39949"/>
          </a:xfrm>
          <a:prstGeom prst="line">
            <a:avLst/>
          </a:prstGeom>
          <a:ln w="15875">
            <a:solidFill>
              <a:srgbClr val="00206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одзаголовок 2">
            <a:extLst>
              <a:ext uri="{FF2B5EF4-FFF2-40B4-BE49-F238E27FC236}">
                <a16:creationId xmlns:a16="http://schemas.microsoft.com/office/drawing/2014/main" id="{BF2414D3-127F-4729-840A-A4E46C7EDFE1}"/>
              </a:ext>
            </a:extLst>
          </p:cNvPr>
          <p:cNvSpPr txBox="1">
            <a:spLocks/>
          </p:cNvSpPr>
          <p:nvPr/>
        </p:nvSpPr>
        <p:spPr>
          <a:xfrm>
            <a:off x="790574" y="242713"/>
            <a:ext cx="8610600" cy="4966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002060"/>
                </a:solidFill>
                <a:cs typeface="Arial" panose="020B0604020202020204" pitchFamily="34" charset="0"/>
              </a:rPr>
              <a:t>ВНЕСЕНИЕ ИЗМЕНЕНИЙ В ПРАВИЛА ЗЕМЛЕПОЛЬЗОВАНИЯ И ЗАСТРОЙКИ. КАРТОГРАФИЧЕСКИЙ МАТЕРИАЛ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F628919-62B3-4590-A434-3FA943C9E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05713" y="6492875"/>
            <a:ext cx="2228850" cy="365125"/>
          </a:xfrm>
        </p:spPr>
        <p:txBody>
          <a:bodyPr/>
          <a:lstStyle/>
          <a:p>
            <a:fld id="{DF83BD74-506D-4021-8FFC-82823FC29A3A}" type="slidenum">
              <a:rPr lang="ru-RU" smtClean="0"/>
              <a:t>8</a:t>
            </a:fld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0E2135-FD59-4848-8FF4-39A0FF9A074F}"/>
              </a:ext>
            </a:extLst>
          </p:cNvPr>
          <p:cNvSpPr txBox="1"/>
          <p:nvPr/>
        </p:nvSpPr>
        <p:spPr>
          <a:xfrm>
            <a:off x="923924" y="1015125"/>
            <a:ext cx="83010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ЦЕЛЬ</a:t>
            </a:r>
            <a:r>
              <a:rPr lang="ru-RU" sz="1600" b="1">
                <a:solidFill>
                  <a:srgbClr val="002060"/>
                </a:solidFill>
                <a:cs typeface="Times New Roman" panose="02020603050405020304" pitchFamily="18" charset="0"/>
              </a:rPr>
              <a:t>:</a:t>
            </a:r>
            <a:r>
              <a:rPr lang="ru-RU" sz="1600">
                <a:solidFill>
                  <a:srgbClr val="002060"/>
                </a:solidFill>
                <a:cs typeface="Times New Roman" panose="02020603050405020304" pitchFamily="18" charset="0"/>
              </a:rPr>
              <a:t> строительство </a:t>
            </a:r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технопарка</a:t>
            </a:r>
          </a:p>
          <a:p>
            <a:pPr algn="just"/>
            <a:endParaRPr lang="ru-RU" sz="16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МЕСТО: </a:t>
            </a:r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133 мкр. восточнее ш. Южного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6C155B5-EECF-4919-AAE1-020A481FC1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99" t="15040" r="31091" b="34718"/>
          <a:stretch/>
        </p:blipFill>
        <p:spPr>
          <a:xfrm>
            <a:off x="5346438" y="2210269"/>
            <a:ext cx="4054736" cy="291959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367D00F-82A2-4909-BC50-7029CF03703F}"/>
              </a:ext>
            </a:extLst>
          </p:cNvPr>
          <p:cNvSpPr txBox="1"/>
          <p:nvPr/>
        </p:nvSpPr>
        <p:spPr>
          <a:xfrm>
            <a:off x="5278195" y="5137959"/>
            <a:ext cx="419122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500" dirty="0">
                <a:solidFill>
                  <a:srgbClr val="002060"/>
                </a:solidFill>
                <a:cs typeface="Times New Roman" panose="02020603050405020304" pitchFamily="18" charset="0"/>
              </a:rPr>
              <a:t>Изменение зоны застройки многоэтажными жилыми домами</a:t>
            </a:r>
            <a:r>
              <a:rPr lang="en-US" sz="15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srgbClr val="002060"/>
                </a:solidFill>
                <a:cs typeface="Times New Roman" panose="02020603050405020304" pitchFamily="18" charset="0"/>
              </a:rPr>
              <a:t>и часть зоны делового, общественного и коммерческого назначения </a:t>
            </a:r>
            <a:r>
              <a:rPr lang="ru-RU" sz="1500" b="1" dirty="0">
                <a:solidFill>
                  <a:srgbClr val="002060"/>
                </a:solidFill>
                <a:cs typeface="Times New Roman" panose="02020603050405020304" pitchFamily="18" charset="0"/>
              </a:rPr>
              <a:t>на зону обслуживания объектов, необходимых для осуществления производственной и предпринимательской деятельности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DC3AB7C-3B81-4005-9603-3B2D6CAF0E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28" t="21347" r="17762" b="28411"/>
          <a:stretch/>
        </p:blipFill>
        <p:spPr>
          <a:xfrm>
            <a:off x="721827" y="2210269"/>
            <a:ext cx="4191221" cy="311059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2944BD0-CE46-451E-A3D9-49B8AFC62458}"/>
              </a:ext>
            </a:extLst>
          </p:cNvPr>
          <p:cNvSpPr txBox="1"/>
          <p:nvPr/>
        </p:nvSpPr>
        <p:spPr>
          <a:xfrm rot="17241535">
            <a:off x="808857" y="3767769"/>
            <a:ext cx="104701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ш. Южное</a:t>
            </a: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B40B455F-350F-4AC2-B625-29B0B8D00C8A}"/>
              </a:ext>
            </a:extLst>
          </p:cNvPr>
          <p:cNvSpPr/>
          <p:nvPr/>
        </p:nvSpPr>
        <p:spPr>
          <a:xfrm>
            <a:off x="7526205" y="3599659"/>
            <a:ext cx="1010093" cy="1073111"/>
          </a:xfrm>
          <a:prstGeom prst="ellipse">
            <a:avLst/>
          </a:prstGeom>
          <a:noFill/>
          <a:ln w="66675">
            <a:solidFill>
              <a:srgbClr val="F7DB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6F6A0D97-23DC-4AE5-8FC3-C1D3772F1C7E}"/>
              </a:ext>
            </a:extLst>
          </p:cNvPr>
          <p:cNvSpPr/>
          <p:nvPr/>
        </p:nvSpPr>
        <p:spPr>
          <a:xfrm>
            <a:off x="2932848" y="3765565"/>
            <a:ext cx="1010093" cy="1073111"/>
          </a:xfrm>
          <a:prstGeom prst="ellipse">
            <a:avLst/>
          </a:prstGeom>
          <a:noFill/>
          <a:ln w="66675">
            <a:solidFill>
              <a:srgbClr val="F7DB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210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/>
          <p:cNvCxnSpPr/>
          <p:nvPr/>
        </p:nvCxnSpPr>
        <p:spPr>
          <a:xfrm flipV="1">
            <a:off x="923925" y="857250"/>
            <a:ext cx="8301038" cy="39949"/>
          </a:xfrm>
          <a:prstGeom prst="line">
            <a:avLst/>
          </a:prstGeom>
          <a:ln w="15875">
            <a:solidFill>
              <a:srgbClr val="00206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одзаголовок 2">
            <a:extLst>
              <a:ext uri="{FF2B5EF4-FFF2-40B4-BE49-F238E27FC236}">
                <a16:creationId xmlns:a16="http://schemas.microsoft.com/office/drawing/2014/main" id="{BF2414D3-127F-4729-840A-A4E46C7EDFE1}"/>
              </a:ext>
            </a:extLst>
          </p:cNvPr>
          <p:cNvSpPr txBox="1">
            <a:spLocks/>
          </p:cNvSpPr>
          <p:nvPr/>
        </p:nvSpPr>
        <p:spPr>
          <a:xfrm>
            <a:off x="790574" y="242713"/>
            <a:ext cx="8610600" cy="4966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002060"/>
                </a:solidFill>
                <a:cs typeface="Arial" panose="020B0604020202020204" pitchFamily="34" charset="0"/>
              </a:rPr>
              <a:t>ВНЕСЕНИЕ ИЗМЕНЕНИЙ В ПРАВИЛА ЗЕМЛЕПОЛЬЗОВАНИЯ И ЗАСТРОЙКИ. КАРТОГРАФИЧЕСКИЙ МАТЕРИАЛ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F628919-62B3-4590-A434-3FA943C9E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05713" y="6492875"/>
            <a:ext cx="2228850" cy="365125"/>
          </a:xfrm>
        </p:spPr>
        <p:txBody>
          <a:bodyPr/>
          <a:lstStyle/>
          <a:p>
            <a:fld id="{DF83BD74-506D-4021-8FFC-82823FC29A3A}" type="slidenum">
              <a:rPr lang="ru-RU" smtClean="0"/>
              <a:t>9</a:t>
            </a:fld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0E2135-FD59-4848-8FF4-39A0FF9A074F}"/>
              </a:ext>
            </a:extLst>
          </p:cNvPr>
          <p:cNvSpPr txBox="1"/>
          <p:nvPr/>
        </p:nvSpPr>
        <p:spPr>
          <a:xfrm>
            <a:off x="790574" y="1052753"/>
            <a:ext cx="8301038" cy="770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Цель: </a:t>
            </a:r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исправление технической ошибки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Место:</a:t>
            </a:r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 дорога на п. Лесное за зашекснинским пляжем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8FE50F-BC11-4855-A097-CC2F12D68420}"/>
              </a:ext>
            </a:extLst>
          </p:cNvPr>
          <p:cNvSpPr txBox="1"/>
          <p:nvPr/>
        </p:nvSpPr>
        <p:spPr>
          <a:xfrm rot="4766411">
            <a:off x="4984409" y="4165319"/>
            <a:ext cx="1804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пр. Октябрьский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1E6812-F3AD-47D6-8998-ED8B5F0BBD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10" t="20894" r="37961" b="28619"/>
          <a:stretch/>
        </p:blipFill>
        <p:spPr>
          <a:xfrm>
            <a:off x="5305035" y="2145195"/>
            <a:ext cx="4391247" cy="31257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F3ACA16-FF43-445C-AAA4-9C611495D616}"/>
              </a:ext>
            </a:extLst>
          </p:cNvPr>
          <p:cNvSpPr txBox="1"/>
          <p:nvPr/>
        </p:nvSpPr>
        <p:spPr>
          <a:xfrm>
            <a:off x="5246669" y="5464029"/>
            <a:ext cx="44496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Изменение зоны объектов здравоохранения на </a:t>
            </a:r>
            <a:r>
              <a:rPr lang="ru-RU" sz="1600" b="1" dirty="0">
                <a:solidFill>
                  <a:srgbClr val="002060"/>
                </a:solidFill>
                <a:cs typeface="Times New Roman" panose="02020603050405020304" pitchFamily="18" charset="0"/>
              </a:rPr>
              <a:t>зону инженерной инфраструктуры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6C56A408-6CA2-4929-A05F-A9961E8AC789}"/>
              </a:ext>
            </a:extLst>
          </p:cNvPr>
          <p:cNvSpPr/>
          <p:nvPr/>
        </p:nvSpPr>
        <p:spPr>
          <a:xfrm flipV="1">
            <a:off x="6963049" y="3857780"/>
            <a:ext cx="817161" cy="680484"/>
          </a:xfrm>
          <a:prstGeom prst="ellipse">
            <a:avLst/>
          </a:prstGeom>
          <a:noFill/>
          <a:ln w="66675">
            <a:solidFill>
              <a:srgbClr val="F7DB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1EC9CB6-2294-4B10-8E27-85F8B72600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991" t="20249" r="17836" b="29264"/>
          <a:stretch/>
        </p:blipFill>
        <p:spPr>
          <a:xfrm>
            <a:off x="268084" y="2145195"/>
            <a:ext cx="4673009" cy="31257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60C07F-EAB0-40C8-8E39-E7EF89BDD0FD}"/>
              </a:ext>
            </a:extLst>
          </p:cNvPr>
          <p:cNvSpPr txBox="1"/>
          <p:nvPr/>
        </p:nvSpPr>
        <p:spPr>
          <a:xfrm rot="4899301">
            <a:off x="3543905" y="3404116"/>
            <a:ext cx="1902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ПР.ОКТЯБРЬСКИЙ</a:t>
            </a:r>
          </a:p>
        </p:txBody>
      </p:sp>
    </p:spTree>
    <p:extLst>
      <p:ext uri="{BB962C8B-B14F-4D97-AF65-F5344CB8AC3E}">
        <p14:creationId xmlns:p14="http://schemas.microsoft.com/office/powerpoint/2010/main" val="7527961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12642</TotalTime>
  <Words>481</Words>
  <Application>Microsoft Office PowerPoint</Application>
  <PresentationFormat>Лист A4 (210x297 мм)</PresentationFormat>
  <Paragraphs>74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FuturaDemiC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AsonkovaI</dc:creator>
  <cp:lastModifiedBy>Мартынова Александра Сергеевна</cp:lastModifiedBy>
  <cp:revision>288</cp:revision>
  <cp:lastPrinted>2023-04-24T05:31:22Z</cp:lastPrinted>
  <dcterms:created xsi:type="dcterms:W3CDTF">2021-09-03T06:07:00Z</dcterms:created>
  <dcterms:modified xsi:type="dcterms:W3CDTF">2023-05-12T06:14:23Z</dcterms:modified>
</cp:coreProperties>
</file>